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3" r:id="rId5"/>
    <p:sldId id="262" r:id="rId6"/>
    <p:sldId id="264" r:id="rId7"/>
    <p:sldId id="265" r:id="rId8"/>
    <p:sldId id="282" r:id="rId9"/>
    <p:sldId id="274" r:id="rId10"/>
    <p:sldId id="275" r:id="rId11"/>
    <p:sldId id="278" r:id="rId12"/>
    <p:sldId id="279" r:id="rId13"/>
    <p:sldId id="280" r:id="rId14"/>
    <p:sldId id="289" r:id="rId15"/>
    <p:sldId id="285" r:id="rId16"/>
    <p:sldId id="28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CC00FF"/>
    <a:srgbClr val="6699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9" autoAdjust="0"/>
    <p:restoredTop sz="94660"/>
  </p:normalViewPr>
  <p:slideViewPr>
    <p:cSldViewPr>
      <p:cViewPr varScale="1">
        <p:scale>
          <a:sx n="69" d="100"/>
          <a:sy n="69" d="100"/>
        </p:scale>
        <p:origin x="14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A29F6-1B55-4ADC-80EC-8C533ECC4489}" type="datetimeFigureOut">
              <a:rPr lang="ru-RU" smtClean="0"/>
              <a:pPr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B1A5E-CFCC-4633-8727-91F8729339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thumbs.dreamstime.com/t/human-ears-28472974.jpg" TargetMode="External"/><Relationship Id="rId3" Type="http://schemas.openxmlformats.org/officeDocument/2006/relationships/hyperlink" Target="https://arhivurokov.ru/kopilka/uploads/user_file_566597b2e968e/pierspiektivnyi-plan-raboty-ghruppy-prodlionnogho-dnia-2-4-klassov_4.png" TargetMode="External"/><Relationship Id="rId7" Type="http://schemas.openxmlformats.org/officeDocument/2006/relationships/hyperlink" Target="http://arab-hams.com/Ups/images/%D8%A7%D8%B9%D8%B1%D9%81%20%D9%85%D8%B1%D8%B6%D9%83%20%D9%85%D9%86%20%D9%84%D9%88%D9%86%20%D9%84%D8%B3%D8%A7%D9%86%D9%83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ou178.org.ru/img/group/ico/40.png" TargetMode="External"/><Relationship Id="rId11" Type="http://schemas.openxmlformats.org/officeDocument/2006/relationships/hyperlink" Target="https://otvet.imgsmail.ru/download/431e4630432a692f28a1afa284bf6628_i-292.jpg" TargetMode="External"/><Relationship Id="rId5" Type="http://schemas.openxmlformats.org/officeDocument/2006/relationships/hyperlink" Target="http://img3.proshkolu.ru/content/media/pic/std/3000000/2771000/2770992-e71e5917a7a85b0b.jpg" TargetMode="External"/><Relationship Id="rId10" Type="http://schemas.openxmlformats.org/officeDocument/2006/relationships/hyperlink" Target="http://cdn01.ru/files/users/images/52/05/5205d84b7b92ebd693da3b0773e9a065.jpg" TargetMode="External"/><Relationship Id="rId4" Type="http://schemas.openxmlformats.org/officeDocument/2006/relationships/hyperlink" Target="http://wiki.obr55.ru/images/a/af/%D0%A3%D1%87%D0%B5%D0%B1%D0%BD%D0%B8%D0%BA_%D0%BC%D0%BE%D1%80%D0%B3%D0%B0%D0%B5%D1%82.gif" TargetMode="External"/><Relationship Id="rId9" Type="http://schemas.openxmlformats.org/officeDocument/2006/relationships/hyperlink" Target="http://i.imgur.com/SllCcM5.jpg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s-media-cache-ak0.pinimg.com/originals/06/7c/29/067c29caed10f861941fc63f7c387de8.jpg" TargetMode="External"/><Relationship Id="rId3" Type="http://schemas.openxmlformats.org/officeDocument/2006/relationships/hyperlink" Target="https://encrypted-tbn0.gstatic.com/images?q=tbn:ANd9GcR9CMw_egZPER47lwZyXJquMXgt_6PX0H-nTr1dqzFM0qgYoh-Cdg" TargetMode="External"/><Relationship Id="rId7" Type="http://schemas.openxmlformats.org/officeDocument/2006/relationships/hyperlink" Target="http://www.amic.ru/images/news/images_09-2015/10003_2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fb.ru/misc/i/gallery/12024/410340.jpg" TargetMode="External"/><Relationship Id="rId5" Type="http://schemas.openxmlformats.org/officeDocument/2006/relationships/hyperlink" Target="http://hristian.in/wp-content/uploads/2014/06/otkuda-poshlo-vyrazhenie-zarubit-sebe-na-nosu-730x548.jpg" TargetMode="External"/><Relationship Id="rId4" Type="http://schemas.openxmlformats.org/officeDocument/2006/relationships/hyperlink" Target="http://concurs.adm-edu.spb.ru/sites/default/files/work/kak_kurica_lapoy.png" TargetMode="External"/><Relationship Id="rId9" Type="http://schemas.openxmlformats.org/officeDocument/2006/relationships/hyperlink" Target="http://rus.lang-study.com/wp-content/uploads/151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"/>
            <a:ext cx="9144000" cy="6858002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83568" y="620688"/>
            <a:ext cx="8064896" cy="2448272"/>
          </a:xfrm>
          <a:prstGeom prst="rect">
            <a:avLst/>
          </a:prstGeom>
        </p:spPr>
        <p:txBody>
          <a:bodyPr vert="horz" lIns="91440" tIns="45720" rIns="91440" bIns="45720" rtlCol="0" anchor="ctr">
            <a:prstTxWarp prst="textInflateBottom">
              <a:avLst/>
            </a:prstTxWarp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</a:b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Тема: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«Учимся понимать фразеологизмы»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23928" y="4365104"/>
            <a:ext cx="48027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669900"/>
                </a:solidFill>
                <a:latin typeface="Arial Black" pitchFamily="34" charset="0"/>
              </a:rPr>
              <a:t>МБОУ «Краснознаменская школа»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669900"/>
                </a:solidFill>
                <a:latin typeface="Arial Black" pitchFamily="34" charset="0"/>
              </a:rPr>
              <a:t>Подготовила:  Купава С. А.,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669900"/>
                </a:solidFill>
                <a:latin typeface="Arial Black" pitchFamily="34" charset="0"/>
              </a:rPr>
              <a:t>учитель начальных классов</a:t>
            </a:r>
            <a:endParaRPr lang="ru-RU" sz="2000" dirty="0">
              <a:solidFill>
                <a:srgbClr val="669900"/>
              </a:solidFill>
            </a:endParaRPr>
          </a:p>
        </p:txBody>
      </p:sp>
      <p:pic>
        <p:nvPicPr>
          <p:cNvPr id="10244" name="Picture 4" descr="Картинки по запросу картинка учебник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068960"/>
            <a:ext cx="1945861" cy="23454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6866" name="Picture 2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908720"/>
            <a:ext cx="6017146" cy="451698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051720" y="5589240"/>
            <a:ext cx="5544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         Зарубить на носу </a:t>
            </a:r>
            <a:endParaRPr lang="ru-RU" sz="2800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8" descr="Картинки по запросу картинка  Спустя рукав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620688"/>
            <a:ext cx="5760640" cy="476922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95736" y="5589240"/>
            <a:ext cx="5544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              Спустя рукава</a:t>
            </a:r>
            <a:endParaRPr lang="ru-RU" sz="2800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2" descr="Картинки по запросу картинка Бить баклуш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836712"/>
            <a:ext cx="6063154" cy="397894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63688" y="5373216"/>
            <a:ext cx="5544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              Бить баклуши </a:t>
            </a:r>
            <a:endParaRPr lang="ru-RU" sz="2800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10" descr="Картинки по запросу картинка Не в своей тарел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80728"/>
            <a:ext cx="5400600" cy="424847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835696" y="5589240"/>
            <a:ext cx="5544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               Не в своей тарелке</a:t>
            </a:r>
            <a:endParaRPr lang="ru-RU" sz="2800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1772816"/>
            <a:ext cx="8352928" cy="2970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  «Надо воспитывать в себе вкус к хорошему языку, как воспитывают вкус к гравюрам, хорошей музыке».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6600CC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620688"/>
            <a:ext cx="48965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А. П. Чехов: 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1403648" y="1916832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https://arhivurokov.ru/kopilka/uploads/user_file_566597b2e968e/pierspiektivnyi-plan-raboty-ghruppy-prodlionnogho-dnia-2-4-klassov_4.png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916832"/>
            <a:ext cx="10484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Солнце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052736"/>
            <a:ext cx="1200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Учебник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47664" y="1052736"/>
            <a:ext cx="7128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http://wiki.obr55.ru/images/a/af/%D0%A3%D1%87%D0%B5%D0%B1%D0%BD%D0%B8%D0%BA_%D0%BC%D0%BE%D1%80%D0%B3%D0%B0%D0%B5%D1%82.gif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76672"/>
            <a:ext cx="9165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Рамка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59632" y="404664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http://img3.proshkolu.ru/content/media/pic/std/3000000/2771000/2770992-e71e5917a7a85b0b.jpg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51720" y="2564904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http://dou178.org.ru/img/group/ico/40.png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2564904"/>
            <a:ext cx="1951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Дети с книгой 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2996952"/>
            <a:ext cx="821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Язык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87624" y="2996952"/>
            <a:ext cx="7416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7"/>
              </a:rPr>
              <a:t>http://arab-</a:t>
            </a:r>
            <a:r>
              <a:rPr lang="ru-RU" dirty="0" smtClean="0">
                <a:hlinkClick r:id="rId7"/>
              </a:rPr>
              <a:t>  </a:t>
            </a:r>
            <a:r>
              <a:rPr lang="en-US" dirty="0" smtClean="0">
                <a:hlinkClick r:id="rId7"/>
              </a:rPr>
              <a:t>hams.com/Ups/images/%D8%A7%D8%B9%D8%B1%D9%81%20%D9%85%D8%B1%D8%B6%D9%83%20%D9%85%D9%86%20%D9%84%D9%88%D9%86%20%D9%84%D8%B3%D8%A7%D9%86%D9%83.jpg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23528" y="4221088"/>
            <a:ext cx="7679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Уши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115616" y="42210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8"/>
              </a:rPr>
              <a:t>https://thumbs.dreamstime.com/t/human-ears-28472974.jpg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187624" y="4653136"/>
            <a:ext cx="5328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9"/>
              </a:rPr>
              <a:t>http://i.imgur.com/SllCcM5.jpg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4653136"/>
            <a:ext cx="6254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Нос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3528" y="4869160"/>
            <a:ext cx="1944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Кот наплакал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195736" y="5157192"/>
            <a:ext cx="6624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10"/>
              </a:rPr>
              <a:t>http://cdn01.ru/files/users/images/52/05/5205d84b7b92ebd693da3b0773e9a065.jpg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23528" y="5877272"/>
            <a:ext cx="17716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Лошадь спит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979712" y="5949280"/>
            <a:ext cx="669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11"/>
              </a:rPr>
              <a:t>https://otvet.imgsmail.ru/download/431e4630432a692f28a1afa284bf6628_i-292.jpg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2123728" y="404664"/>
            <a:ext cx="66247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https://encrypted-tbn0.gstatic.com/images?q=tbn:ANd9GcR9CMw_egZPER47lwZyXJquMXgt_6PX0H-nTr1dqzFM0qgYoh-Cdg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04664"/>
            <a:ext cx="20162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Девушка  спит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1268760"/>
            <a:ext cx="53285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http://concurs.adm-edu.spb.ru/sites/default/files/work/kak_kurica_lapoy.png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1268760"/>
            <a:ext cx="31742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Писать как курица лапой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55776" y="2132856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http://hristian.in/wp-content/uploads/2014/06/otkuda-poshlo-vyrazhenie-zarubit-sebe-na-nosu-730x548.jpg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2132856"/>
            <a:ext cx="22327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Зарубить на носу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39752" y="2780928"/>
            <a:ext cx="4445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6"/>
              </a:rPr>
              <a:t>http://fb.ru/misc/i/gallery/12024/410340.jpg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5536" y="2708920"/>
            <a:ext cx="19486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Спустя рукава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39752" y="3284984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7"/>
              </a:rPr>
              <a:t>http://www.amic.ru/images/news/images_09-2015/10003_2.jpg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3212976"/>
            <a:ext cx="19335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Бить баклуши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699792" y="3717032"/>
            <a:ext cx="622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8"/>
              </a:rPr>
              <a:t>https://s-media-cache-ak0.pinimg.com/originals/06/7c/29/067c29caed10f861941fc63f7c387de8.jpg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3717032"/>
            <a:ext cx="25088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в  своей тарелке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55776" y="4581128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9"/>
              </a:rPr>
              <a:t>http://rus.lang-study.com/wp-content/uploads/151.jpg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95536" y="4509120"/>
            <a:ext cx="22763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Без царя в голове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  <p:pic>
        <p:nvPicPr>
          <p:cNvPr id="20482" name="Picture 2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052736"/>
            <a:ext cx="6551139" cy="4522614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683568" y="1124744"/>
            <a:ext cx="792088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Глеб у доски повесил нос.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Краснеет до корней волос.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Он в этот час, как говорится,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Готов сквозь землю провалиться.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 чём же думал он вчера?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Когда баклуши бил с утра?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187624" y="404664"/>
            <a:ext cx="5830416" cy="93853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6699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Прочтите стихотворение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6699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9461" name="Picture 5" descr="Картинки по запросу картинка книги детско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933056"/>
            <a:ext cx="2016223" cy="2359907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467544" y="692696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 Фразеологизмы – </a:t>
            </a:r>
            <a:r>
              <a:rPr lang="ru-RU" sz="4000" b="1" dirty="0" smtClean="0">
                <a:solidFill>
                  <a:srgbClr val="669900"/>
                </a:solidFill>
                <a:effectLst/>
                <a:latin typeface="Arial" pitchFamily="34" charset="0"/>
                <a:cs typeface="Arial" pitchFamily="34" charset="0"/>
              </a:rPr>
              <a:t>это устойчивые сочетания слов в языке.</a:t>
            </a:r>
            <a:endParaRPr lang="ru-RU" sz="4000" b="1" dirty="0">
              <a:solidFill>
                <a:srgbClr val="6699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5" descr="Картинки по запросу картинка книги детско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3861048"/>
            <a:ext cx="2088231" cy="2143883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626" name="Picture 2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077072"/>
            <a:ext cx="2466975" cy="184785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796136" y="4941168"/>
            <a:ext cx="2448272" cy="837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 smtClean="0">
                <a:solidFill>
                  <a:srgbClr val="009900"/>
                </a:solidFill>
                <a:effectLst/>
                <a:latin typeface="Arial Black" pitchFamily="34" charset="0"/>
                <a:cs typeface="Arial" pitchFamily="34" charset="0"/>
              </a:rPr>
              <a:t>  ЯЗЫК</a:t>
            </a:r>
            <a:endParaRPr lang="ru-RU" sz="3600" b="1" dirty="0">
              <a:solidFill>
                <a:srgbClr val="0099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268760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Его </a:t>
            </a:r>
            <a:r>
              <a:rPr lang="ru-RU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проглатывают; он подвешен у человека, который умеет бойко и легко говорить; за него тянут, заставляя высказаться, он находится за зубами. </a:t>
            </a:r>
            <a:endParaRPr lang="ru-RU" sz="36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627784" y="404665"/>
            <a:ext cx="4606280" cy="64807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Узнайте слово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67544" y="1596861"/>
            <a:ext cx="835292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99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цветы, а вянут; не ладони, а ими хлопают; не белье, а их развешивают доверчивые люди.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99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195736" y="404664"/>
            <a:ext cx="4606280" cy="64807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Узнайте слово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148064" y="4365104"/>
            <a:ext cx="18722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 smtClean="0">
                <a:solidFill>
                  <a:srgbClr val="009900"/>
                </a:solidFill>
                <a:effectLst/>
                <a:latin typeface="Arial Black" pitchFamily="34" charset="0"/>
                <a:cs typeface="Arial" pitchFamily="34" charset="0"/>
              </a:rPr>
              <a:t>  УШИ</a:t>
            </a:r>
            <a:endParaRPr lang="ru-RU" sz="3600" b="1" dirty="0">
              <a:solidFill>
                <a:srgbClr val="009900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24579" name="Picture 3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221088"/>
            <a:ext cx="2822712" cy="2016224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395536" y="1196752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Его </a:t>
            </a:r>
            <a:r>
              <a:rPr lang="ru-RU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вешают, приходя в уныние, его задирают, зазнаваясь, его всюду суют, вмешиваясь не в свое дело. </a:t>
            </a:r>
            <a:endParaRPr lang="ru-RU" sz="36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195736" y="404664"/>
            <a:ext cx="4606280" cy="64807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Узнайте слово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24128" y="3933056"/>
            <a:ext cx="1512168" cy="837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 smtClean="0">
                <a:solidFill>
                  <a:srgbClr val="009900"/>
                </a:solidFill>
                <a:effectLst/>
                <a:latin typeface="Arial Black" pitchFamily="34" charset="0"/>
                <a:cs typeface="Arial" pitchFamily="34" charset="0"/>
              </a:rPr>
              <a:t> НОС</a:t>
            </a:r>
            <a:endParaRPr lang="ru-RU" sz="3600" b="1" dirty="0">
              <a:solidFill>
                <a:srgbClr val="0099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8434" name="AutoShape 2" descr="Картинки по запросу картинка но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36" name="Picture 4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284984"/>
            <a:ext cx="3780420" cy="252028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467544" y="1052736"/>
            <a:ext cx="8352928" cy="1224136"/>
          </a:xfrm>
          <a:prstGeom prst="rect">
            <a:avLst/>
          </a:prstGeom>
        </p:spPr>
        <p:txBody>
          <a:bodyPr>
            <a:prstTxWarp prst="textStop">
              <a:avLst/>
            </a:prstTxWarp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/>
                <a:solidFill>
                  <a:srgbClr val="FF0000"/>
                </a:solidFill>
                <a:uLnTx/>
                <a:uFillTx/>
                <a:latin typeface="+mj-lt"/>
                <a:ea typeface="+mj-ea"/>
                <a:cs typeface="+mj-cs"/>
              </a:rPr>
              <a:t>Узнай фразеологизмы</a:t>
            </a:r>
          </a:p>
        </p:txBody>
      </p:sp>
      <p:pic>
        <p:nvPicPr>
          <p:cNvPr id="5" name="Picture 5" descr="Картинки по запросу картинка книги детско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54542" y="3789040"/>
            <a:ext cx="2169585" cy="222740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"/>
            <a:ext cx="9144000" cy="6858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4" descr="Картинки по запросу картинка писать как курица лапо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836712"/>
            <a:ext cx="7344816" cy="469150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411760" y="5733256"/>
            <a:ext cx="5544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Писать как курица лапой</a:t>
            </a:r>
            <a:endParaRPr lang="ru-RU" sz="2800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</TotalTime>
  <Words>287</Words>
  <Application>Microsoft Office PowerPoint</Application>
  <PresentationFormat>Экран (4:3)</PresentationFormat>
  <Paragraphs>63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serg</dc:creator>
  <cp:lastModifiedBy>Светлана</cp:lastModifiedBy>
  <cp:revision>12</cp:revision>
  <dcterms:created xsi:type="dcterms:W3CDTF">2017-06-08T10:58:34Z</dcterms:created>
  <dcterms:modified xsi:type="dcterms:W3CDTF">2023-12-01T18:00:35Z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829796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